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A744A-9918-904E-9E12-7C5D3EBC67D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AA573-9463-E940-A41D-9559F4D7E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76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Chillagoe caves,Austrailia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1655CC3-0CA1-E047-8885-38DB65C98693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8BD0F7-9900-DE4D-A0A7-15AA6DF13353}" type="slidenum">
              <a:rPr lang="en-US" sz="1200"/>
              <a:pPr/>
              <a:t>6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1785EE7-2445-B741-AC4B-4B15DFBC1268}" type="datetimeFigureOut">
              <a:rPr lang="en-US" smtClean="0"/>
              <a:t>9/26/13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3CED0A9-3D19-C74C-AFAE-027CFAD26C2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hyperlink" Target="http://www.classzone.com/books/earth_science/terc/content/visualizations/es0505/es0505page01.cfm?chapter_no=visualization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673101"/>
            <a:ext cx="8229600" cy="22098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Gill Sans Ultra Bold"/>
                <a:cs typeface="Gill Sans Ultra Bold"/>
              </a:rPr>
              <a:t>Chapter 2 </a:t>
            </a:r>
            <a:br>
              <a:rPr lang="en-US" sz="7200" b="1" dirty="0" smtClean="0">
                <a:solidFill>
                  <a:schemeClr val="bg1"/>
                </a:solidFill>
                <a:latin typeface="Gill Sans Ultra Bold"/>
                <a:cs typeface="Gill Sans Ultra Bold"/>
              </a:rPr>
            </a:br>
            <a:r>
              <a:rPr lang="en-US" sz="7200" b="1" dirty="0" smtClean="0">
                <a:solidFill>
                  <a:schemeClr val="bg1"/>
                </a:solidFill>
                <a:latin typeface="Gill Sans Ultra Bold"/>
                <a:cs typeface="Gill Sans Ultra Bold"/>
              </a:rPr>
              <a:t>Section 2</a:t>
            </a:r>
            <a:endParaRPr lang="en-US" sz="7200" b="1" dirty="0">
              <a:solidFill>
                <a:schemeClr val="bg1"/>
              </a:solidFill>
              <a:latin typeface="Gill Sans Ultra Bold"/>
              <a:cs typeface="Gill Sans Ultra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9401" y="2865968"/>
            <a:ext cx="6560234" cy="17526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0000"/>
                </a:solidFill>
                <a:latin typeface="Gill Sans Ultra Bold"/>
                <a:cs typeface="Gill Sans Ultra Bold"/>
                <a:hlinkClick r:id="rId3"/>
              </a:rPr>
              <a:t>Minerals</a:t>
            </a:r>
            <a:endParaRPr lang="en-US" sz="4400" b="1" dirty="0">
              <a:solidFill>
                <a:srgbClr val="000000"/>
              </a:solidFill>
              <a:latin typeface="Gill Sans Ultra Bold"/>
              <a:cs typeface="Gill Sans Ultra Bold"/>
            </a:endParaRPr>
          </a:p>
        </p:txBody>
      </p:sp>
    </p:spTree>
    <p:extLst>
      <p:ext uri="{BB962C8B-B14F-4D97-AF65-F5344CB8AC3E}">
        <p14:creationId xmlns:p14="http://schemas.microsoft.com/office/powerpoint/2010/main" val="25660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&amp;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5278070" cy="452628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Existing minerals subjected to changes in pressure and temperature</a:t>
            </a:r>
          </a:p>
          <a:p>
            <a:pPr lvl="1"/>
            <a:r>
              <a:rPr lang="en-US" dirty="0" smtClean="0"/>
              <a:t>Increase pressure </a:t>
            </a:r>
            <a:endParaRPr lang="en-US" dirty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Minerals recrystallize while still solid</a:t>
            </a:r>
          </a:p>
          <a:p>
            <a:pPr lvl="2"/>
            <a:r>
              <a:rPr lang="en-US" dirty="0" smtClean="0">
                <a:sym typeface="Wingdings"/>
              </a:rPr>
              <a:t>Atoms rearranged  forms compacted minerals</a:t>
            </a:r>
          </a:p>
          <a:p>
            <a:pPr lvl="1"/>
            <a:r>
              <a:rPr lang="en-US" dirty="0" smtClean="0">
                <a:sym typeface="Wingdings"/>
              </a:rPr>
              <a:t>Change in temperature</a:t>
            </a:r>
          </a:p>
          <a:p>
            <a:pPr lvl="2"/>
            <a:r>
              <a:rPr lang="en-US" dirty="0" smtClean="0">
                <a:sym typeface="Wingdings"/>
              </a:rPr>
              <a:t>Minerals may become unstable</a:t>
            </a:r>
          </a:p>
          <a:p>
            <a:pPr lvl="2"/>
            <a:r>
              <a:rPr lang="en-US" dirty="0" smtClean="0">
                <a:sym typeface="Wingdings"/>
              </a:rPr>
              <a:t>Form new minerals  stable @ new temperature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818" y="1646237"/>
            <a:ext cx="3450426" cy="463578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118656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Hydrothermal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7296" y="1646237"/>
            <a:ext cx="5409503" cy="452628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Very hot mixture of water &amp; dissolved substances</a:t>
            </a:r>
          </a:p>
          <a:p>
            <a:pPr lvl="1"/>
            <a:r>
              <a:rPr lang="en-US" dirty="0" smtClean="0"/>
              <a:t>Have temps. </a:t>
            </a:r>
            <a:r>
              <a:rPr lang="en-US" dirty="0"/>
              <a:t>b</a:t>
            </a:r>
            <a:r>
              <a:rPr lang="en-US" dirty="0" smtClean="0"/>
              <a:t>etween 100</a:t>
            </a:r>
            <a:r>
              <a:rPr lang="en-US" b="1" dirty="0" smtClean="0">
                <a:latin typeface="Lucida Grande"/>
                <a:ea typeface="Lucida Grande"/>
                <a:cs typeface="Lucida Grande"/>
              </a:rPr>
              <a:t>°</a:t>
            </a:r>
            <a:r>
              <a:rPr lang="en-US" dirty="0" smtClean="0"/>
              <a:t>C and 300</a:t>
            </a:r>
            <a:r>
              <a:rPr lang="en-US" b="1" dirty="0">
                <a:latin typeface="Lucida Grande"/>
                <a:ea typeface="Lucida Grande"/>
                <a:cs typeface="Lucida Grande"/>
              </a:rPr>
              <a:t>°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Solutions come in contact w/ existing minerals </a:t>
            </a:r>
            <a:r>
              <a:rPr lang="en-US" dirty="0" smtClean="0">
                <a:sym typeface="Wingdings"/>
              </a:rPr>
              <a:t>chemical reactions occur  new minerals</a:t>
            </a:r>
          </a:p>
          <a:p>
            <a:pPr lvl="1"/>
            <a:r>
              <a:rPr lang="en-US" dirty="0" smtClean="0">
                <a:sym typeface="Wingdings"/>
              </a:rPr>
              <a:t>Solutions cool  elements combine </a:t>
            </a:r>
          </a:p>
          <a:p>
            <a:pPr lvl="1"/>
            <a:r>
              <a:rPr lang="en-US" dirty="0" smtClean="0">
                <a:sym typeface="Wingdings"/>
              </a:rPr>
              <a:t>Supersaturated</a:t>
            </a:r>
          </a:p>
          <a:p>
            <a:pPr lvl="2"/>
            <a:r>
              <a:rPr lang="en-US" dirty="0" smtClean="0">
                <a:sym typeface="Wingdings"/>
              </a:rPr>
              <a:t>Ex: </a:t>
            </a:r>
            <a:r>
              <a:rPr lang="en-US" dirty="0" err="1" smtClean="0">
                <a:sym typeface="Wingdings"/>
              </a:rPr>
              <a:t>Bornite</a:t>
            </a:r>
            <a:r>
              <a:rPr lang="en-US" dirty="0" smtClean="0">
                <a:sym typeface="Wingdings"/>
              </a:rPr>
              <a:t> and chalcopyrite (sulfur minerals) formed  from thermal solutions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14" y="4724476"/>
            <a:ext cx="1972375" cy="1843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41" y="1502000"/>
            <a:ext cx="2922255" cy="308592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63323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Common minerals, together with the thousands of others that form on Earth, can be classified into groups based on their composition.</a:t>
            </a:r>
          </a:p>
          <a:p>
            <a:pPr lvl="1"/>
            <a:r>
              <a:rPr lang="en-US" dirty="0" smtClean="0"/>
              <a:t>Silicates</a:t>
            </a:r>
          </a:p>
          <a:p>
            <a:pPr lvl="1"/>
            <a:r>
              <a:rPr lang="en-US" dirty="0" smtClean="0"/>
              <a:t>Carbonates</a:t>
            </a:r>
          </a:p>
          <a:p>
            <a:pPr lvl="1"/>
            <a:r>
              <a:rPr lang="en-US" dirty="0" smtClean="0"/>
              <a:t>Oxides</a:t>
            </a:r>
          </a:p>
          <a:p>
            <a:pPr lvl="1"/>
            <a:r>
              <a:rPr lang="en-US" dirty="0" smtClean="0"/>
              <a:t>Sulfates and sulfides</a:t>
            </a:r>
          </a:p>
          <a:p>
            <a:pPr lvl="1"/>
            <a:r>
              <a:rPr lang="en-US" dirty="0" smtClean="0"/>
              <a:t>Halides</a:t>
            </a:r>
          </a:p>
          <a:p>
            <a:pPr lvl="1"/>
            <a:r>
              <a:rPr lang="en-US" dirty="0" smtClean="0"/>
              <a:t>Native elements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524" y="3073541"/>
            <a:ext cx="2614184" cy="2116244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571999" y="5189785"/>
            <a:ext cx="2159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Okenite</a:t>
            </a:r>
            <a:r>
              <a:rPr lang="en-US" dirty="0"/>
              <a:t> - a silicate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708" y="3073540"/>
            <a:ext cx="2055004" cy="186675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7088442" y="5005119"/>
            <a:ext cx="2055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Fluorite - a halide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4624" y="5374451"/>
            <a:ext cx="1402176" cy="121708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5099159" y="6172517"/>
            <a:ext cx="2040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Galena - a sulfide</a:t>
            </a:r>
          </a:p>
        </p:txBody>
      </p:sp>
    </p:spTree>
    <p:extLst>
      <p:ext uri="{BB962C8B-B14F-4D97-AF65-F5344CB8AC3E}">
        <p14:creationId xmlns:p14="http://schemas.microsoft.com/office/powerpoint/2010/main" val="319199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Silicate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07" y="1396536"/>
            <a:ext cx="5895698" cy="452628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common group</a:t>
            </a:r>
          </a:p>
          <a:p>
            <a:r>
              <a:rPr lang="en-US" dirty="0" smtClean="0"/>
              <a:t>Silicon and oxygen combine to form a silicon-oxygen tetrahedron</a:t>
            </a:r>
          </a:p>
          <a:p>
            <a:pPr lvl="1"/>
            <a:r>
              <a:rPr lang="en-US" dirty="0" smtClean="0"/>
              <a:t>Tetrahedron consists of 1 silicon atom &amp; 4 oxygen atoms </a:t>
            </a:r>
            <a:r>
              <a:rPr lang="en-US" dirty="0" smtClean="0">
                <a:sym typeface="Wingdings"/>
              </a:rPr>
              <a:t> silicate</a:t>
            </a:r>
          </a:p>
          <a:p>
            <a:r>
              <a:rPr lang="en-US" dirty="0" smtClean="0">
                <a:sym typeface="Wingdings"/>
              </a:rPr>
              <a:t>Silicon-oxygen </a:t>
            </a:r>
            <a:r>
              <a:rPr lang="en-US" dirty="0" err="1" smtClean="0">
                <a:sym typeface="Wingdings"/>
              </a:rPr>
              <a:t>tetrahedra</a:t>
            </a:r>
            <a:r>
              <a:rPr lang="en-US" dirty="0" smtClean="0">
                <a:sym typeface="Wingdings"/>
              </a:rPr>
              <a:t> can form chains, sheets, &amp; 3-D networks</a:t>
            </a:r>
          </a:p>
          <a:p>
            <a:pPr lvl="1"/>
            <a:r>
              <a:rPr lang="en-US" dirty="0" smtClean="0">
                <a:sym typeface="Wingdings"/>
              </a:rPr>
              <a:t>Super strong bonds</a:t>
            </a:r>
          </a:p>
          <a:p>
            <a:pPr lvl="1"/>
            <a:r>
              <a:rPr lang="en-US" dirty="0" smtClean="0">
                <a:sym typeface="Wingdings"/>
              </a:rPr>
              <a:t>Ex: olivine-millions of single </a:t>
            </a:r>
            <a:r>
              <a:rPr lang="en-US" dirty="0" err="1" smtClean="0">
                <a:sym typeface="Wingdings"/>
              </a:rPr>
              <a:t>tetrahedra</a:t>
            </a:r>
            <a:r>
              <a:rPr lang="en-US" dirty="0" smtClean="0">
                <a:sym typeface="Wingdings"/>
              </a:rPr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0309" y="5722761"/>
            <a:ext cx="4689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(</a:t>
            </a:r>
            <a:r>
              <a:rPr lang="en-US" sz="2000" dirty="0" err="1" smtClean="0"/>
              <a:t>Fe,Mg</a:t>
            </a:r>
            <a:r>
              <a:rPr lang="en-US" sz="2000" dirty="0" smtClean="0"/>
              <a:t>)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SiO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) iron-magnesium silicate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604" t="9323" r="12322" b="7827"/>
          <a:stretch/>
        </p:blipFill>
        <p:spPr>
          <a:xfrm>
            <a:off x="5918374" y="4635575"/>
            <a:ext cx="3066895" cy="175238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374" y="2204054"/>
            <a:ext cx="3066895" cy="2173272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667036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Silicate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Most silicate minerals crystallize from magma as it cools</a:t>
            </a:r>
          </a:p>
          <a:p>
            <a:pPr lvl="1"/>
            <a:r>
              <a:rPr lang="en-US" dirty="0" smtClean="0"/>
              <a:t>Can occur at </a:t>
            </a:r>
            <a:r>
              <a:rPr lang="en-US" u="sng" dirty="0" smtClean="0"/>
              <a:t>or</a:t>
            </a:r>
            <a:r>
              <a:rPr lang="en-US" dirty="0" smtClean="0"/>
              <a:t> near </a:t>
            </a:r>
            <a:r>
              <a:rPr lang="en-US" u="sng" dirty="0" smtClean="0">
                <a:solidFill>
                  <a:srgbClr val="FF6600"/>
                </a:solidFill>
              </a:rPr>
              <a:t>surface</a:t>
            </a:r>
            <a:r>
              <a:rPr lang="en-US" dirty="0" smtClean="0"/>
              <a:t> of Earth (temp. and pressure low)</a:t>
            </a:r>
          </a:p>
          <a:p>
            <a:pPr lvl="2"/>
            <a:r>
              <a:rPr lang="en-US" dirty="0" smtClean="0"/>
              <a:t>Weathering &amp; mountain building </a:t>
            </a:r>
            <a:r>
              <a:rPr lang="en-US" dirty="0" smtClean="0">
                <a:sym typeface="Wingdings"/>
              </a:rPr>
              <a:t> form silicates</a:t>
            </a:r>
            <a:endParaRPr lang="en-US" dirty="0" smtClean="0"/>
          </a:p>
          <a:p>
            <a:pPr lvl="1"/>
            <a:r>
              <a:rPr lang="en-US" dirty="0" smtClean="0"/>
              <a:t>Can occur at great </a:t>
            </a:r>
            <a:r>
              <a:rPr lang="en-US" u="sng" dirty="0" smtClean="0">
                <a:solidFill>
                  <a:srgbClr val="FF6600"/>
                </a:solidFill>
              </a:rPr>
              <a:t>depths</a:t>
            </a:r>
            <a:r>
              <a:rPr lang="en-US" dirty="0" smtClean="0"/>
              <a:t> (temp. and pressure high)</a:t>
            </a:r>
          </a:p>
          <a:p>
            <a:r>
              <a:rPr lang="en-US" dirty="0" smtClean="0"/>
              <a:t>Location during formation &amp; chemical composition of magma determines which silicate minerals will form</a:t>
            </a:r>
          </a:p>
          <a:p>
            <a:pPr lvl="1"/>
            <a:r>
              <a:rPr lang="en-US" dirty="0" smtClean="0"/>
              <a:t>Olivine: 1200</a:t>
            </a:r>
            <a:r>
              <a:rPr lang="en-US" b="1" dirty="0">
                <a:latin typeface="Lucida Grande"/>
                <a:ea typeface="Lucida Grande"/>
                <a:cs typeface="Lucida Grande"/>
              </a:rPr>
              <a:t>°</a:t>
            </a:r>
            <a:r>
              <a:rPr lang="en-US" dirty="0" smtClean="0"/>
              <a:t>C            Quartz: 700</a:t>
            </a:r>
            <a:r>
              <a:rPr lang="en-US" b="1" dirty="0">
                <a:latin typeface="Lucida Grande"/>
                <a:ea typeface="Lucida Grande"/>
                <a:cs typeface="Lucida Grande"/>
              </a:rPr>
              <a:t>°</a:t>
            </a:r>
            <a:r>
              <a:rPr lang="en-US" dirty="0" smtClean="0"/>
              <a:t>C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94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766" y="1396535"/>
            <a:ext cx="5642580" cy="51581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most common mineral group</a:t>
            </a:r>
          </a:p>
          <a:p>
            <a:r>
              <a:rPr lang="en-US" dirty="0" smtClean="0"/>
              <a:t>Contain the elements:</a:t>
            </a:r>
          </a:p>
          <a:p>
            <a:pPr lvl="1"/>
            <a:r>
              <a:rPr lang="en-US" dirty="0" smtClean="0"/>
              <a:t> carbon</a:t>
            </a:r>
          </a:p>
          <a:p>
            <a:pPr lvl="1"/>
            <a:r>
              <a:rPr lang="en-US" dirty="0" smtClean="0"/>
              <a:t>oxygen</a:t>
            </a:r>
          </a:p>
          <a:p>
            <a:pPr lvl="1"/>
            <a:r>
              <a:rPr lang="en-US" dirty="0" smtClean="0"/>
              <a:t>one or more other metallic elements</a:t>
            </a:r>
          </a:p>
          <a:p>
            <a:r>
              <a:rPr lang="en-US" u="sng" dirty="0" smtClean="0"/>
              <a:t>Calcite</a:t>
            </a:r>
            <a:r>
              <a:rPr lang="en-US" dirty="0" smtClean="0"/>
              <a:t> (CaCO</a:t>
            </a:r>
            <a:r>
              <a:rPr lang="en-US" baseline="-25000" dirty="0" smtClean="0"/>
              <a:t>3</a:t>
            </a:r>
            <a:r>
              <a:rPr lang="en-US" dirty="0" smtClean="0"/>
              <a:t>): most common carbonate mineral</a:t>
            </a:r>
          </a:p>
          <a:p>
            <a:r>
              <a:rPr lang="en-US" dirty="0" smtClean="0"/>
              <a:t>Limestone &amp; marble </a:t>
            </a:r>
            <a:r>
              <a:rPr lang="en-US" dirty="0" smtClean="0">
                <a:sym typeface="Wingdings"/>
              </a:rPr>
              <a:t> rocks that are composed of carbonate minerals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264" y="1587500"/>
            <a:ext cx="3243500" cy="34248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0346" y="5284543"/>
            <a:ext cx="2539685" cy="132687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205822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Contains:</a:t>
            </a:r>
          </a:p>
          <a:p>
            <a:pPr lvl="1"/>
            <a:r>
              <a:rPr lang="en-US" dirty="0" smtClean="0"/>
              <a:t>Oxygen</a:t>
            </a:r>
          </a:p>
          <a:p>
            <a:pPr lvl="1"/>
            <a:r>
              <a:rPr lang="en-US" dirty="0" smtClean="0"/>
              <a:t>One or more other elements (usually metals)</a:t>
            </a:r>
          </a:p>
          <a:p>
            <a:r>
              <a:rPr lang="en-US" dirty="0" smtClean="0"/>
              <a:t>Ex: Rutile (TiO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Form as magma cools beneath Earth’s surface</a:t>
            </a:r>
          </a:p>
          <a:p>
            <a:pPr lvl="1"/>
            <a:r>
              <a:rPr lang="en-US" dirty="0" smtClean="0"/>
              <a:t>Titanium oxide</a:t>
            </a:r>
          </a:p>
          <a:p>
            <a:r>
              <a:rPr lang="en-US" dirty="0" smtClean="0"/>
              <a:t>Ex: Corundum (Al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Existing minerals </a:t>
            </a:r>
            <a:r>
              <a:rPr lang="en-US" dirty="0" smtClean="0">
                <a:sym typeface="Wingdings"/>
              </a:rPr>
              <a:t> heat &amp; pressure</a:t>
            </a:r>
          </a:p>
          <a:p>
            <a:pPr lvl="1"/>
            <a:r>
              <a:rPr lang="en-US" dirty="0" smtClean="0">
                <a:sym typeface="Wingdings"/>
              </a:rPr>
              <a:t>Aluminum oxide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894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Sulfates and Sulfides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 the element sulfur</a:t>
            </a:r>
          </a:p>
          <a:p>
            <a:r>
              <a:rPr lang="en-US" dirty="0" smtClean="0"/>
              <a:t>Sulfates =</a:t>
            </a:r>
          </a:p>
          <a:p>
            <a:pPr lvl="1"/>
            <a:r>
              <a:rPr lang="en-US" dirty="0" smtClean="0"/>
              <a:t>Ex: Anhydrite (CaSO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Ex: Gypsum (CaSO</a:t>
            </a:r>
            <a:r>
              <a:rPr lang="en-US" baseline="-25000" dirty="0" smtClean="0"/>
              <a:t>4 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</a:t>
            </a:r>
            <a:r>
              <a:rPr lang="en-US" dirty="0" smtClean="0">
                <a:ea typeface="Wingdings"/>
                <a:cs typeface="Wingdings"/>
              </a:rPr>
              <a:t> 2H</a:t>
            </a:r>
            <a:r>
              <a:rPr lang="en-US" baseline="-25000" dirty="0" smtClean="0">
                <a:ea typeface="Wingdings"/>
                <a:cs typeface="Wingdings"/>
              </a:rPr>
              <a:t>2</a:t>
            </a:r>
            <a:r>
              <a:rPr lang="en-US" dirty="0" smtClean="0">
                <a:ea typeface="Wingdings"/>
                <a:cs typeface="Wingdings"/>
              </a:rPr>
              <a:t>O)</a:t>
            </a:r>
          </a:p>
          <a:p>
            <a:pPr lvl="2"/>
            <a:r>
              <a:rPr lang="en-US" dirty="0" smtClean="0">
                <a:ea typeface="Wingdings"/>
                <a:cs typeface="Wingdings"/>
              </a:rPr>
              <a:t>Forms when mineral-rich water evaporates</a:t>
            </a:r>
          </a:p>
          <a:p>
            <a:r>
              <a:rPr lang="en-US" dirty="0" smtClean="0">
                <a:ea typeface="Wingdings"/>
                <a:cs typeface="Wingdings"/>
              </a:rPr>
              <a:t>Sulfides =</a:t>
            </a:r>
          </a:p>
          <a:p>
            <a:pPr lvl="1"/>
            <a:r>
              <a:rPr lang="en-US" dirty="0" smtClean="0">
                <a:ea typeface="Wingdings"/>
                <a:cs typeface="Wingdings"/>
              </a:rPr>
              <a:t>Ex: Galena (</a:t>
            </a:r>
            <a:r>
              <a:rPr lang="en-US" dirty="0" err="1" smtClean="0">
                <a:ea typeface="Wingdings"/>
                <a:cs typeface="Wingdings"/>
              </a:rPr>
              <a:t>PbS</a:t>
            </a:r>
            <a:r>
              <a:rPr lang="en-US" dirty="0" smtClean="0">
                <a:ea typeface="Wingdings"/>
                <a:cs typeface="Wingdings"/>
              </a:rPr>
              <a:t>)</a:t>
            </a:r>
          </a:p>
          <a:p>
            <a:pPr lvl="1"/>
            <a:r>
              <a:rPr lang="en-US" dirty="0" smtClean="0">
                <a:ea typeface="Wingdings"/>
                <a:cs typeface="Wingdings"/>
              </a:rPr>
              <a:t>Ex: Pyrite (FeS</a:t>
            </a:r>
            <a:r>
              <a:rPr lang="en-US" baseline="-25000" dirty="0" smtClean="0">
                <a:ea typeface="Wingdings"/>
                <a:cs typeface="Wingdings"/>
              </a:rPr>
              <a:t>2</a:t>
            </a:r>
            <a:r>
              <a:rPr lang="en-US" dirty="0" smtClean="0">
                <a:ea typeface="Wingdings"/>
                <a:cs typeface="Wingdings"/>
              </a:rPr>
              <a:t>)</a:t>
            </a:r>
          </a:p>
          <a:p>
            <a:pPr lvl="1"/>
            <a:r>
              <a:rPr lang="en-US" dirty="0" smtClean="0">
                <a:ea typeface="Wingdings"/>
                <a:cs typeface="Wingdings"/>
              </a:rPr>
              <a:t>Forms from thermal solutions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91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Contains: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alogen ion</a:t>
            </a:r>
          </a:p>
          <a:p>
            <a:pPr lvl="1"/>
            <a:r>
              <a:rPr lang="en-US" dirty="0" smtClean="0"/>
              <a:t>One or more other elements</a:t>
            </a:r>
          </a:p>
          <a:p>
            <a:r>
              <a:rPr lang="en-US" dirty="0" smtClean="0"/>
              <a:t>Halogens from Group 7A in periodic table</a:t>
            </a:r>
          </a:p>
          <a:p>
            <a:pPr lvl="1"/>
            <a:r>
              <a:rPr lang="en-US" dirty="0" smtClean="0"/>
              <a:t>Includes fluorine and chlorine</a:t>
            </a:r>
          </a:p>
          <a:p>
            <a:r>
              <a:rPr lang="en-US" dirty="0" smtClean="0"/>
              <a:t>Halite (</a:t>
            </a:r>
            <a:r>
              <a:rPr lang="en-US" dirty="0" err="1" smtClean="0"/>
              <a:t>NaCl</a:t>
            </a:r>
            <a:r>
              <a:rPr lang="en-US" dirty="0" smtClean="0"/>
              <a:t>) i.e. table salt</a:t>
            </a:r>
          </a:p>
          <a:p>
            <a:r>
              <a:rPr lang="en-US" dirty="0" smtClean="0"/>
              <a:t>Fluorite (CaF</a:t>
            </a:r>
            <a:r>
              <a:rPr lang="en-US" baseline="-25000" dirty="0" smtClean="0"/>
              <a:t>2</a:t>
            </a:r>
            <a:r>
              <a:rPr lang="en-US" dirty="0" smtClean="0"/>
              <a:t>) used in making steel</a:t>
            </a:r>
          </a:p>
          <a:p>
            <a:pPr lvl="1"/>
            <a:r>
              <a:rPr lang="en-US" dirty="0" smtClean="0"/>
              <a:t>Forms when salt water evaporates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153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Minerals in relatively pure form</a:t>
            </a:r>
          </a:p>
          <a:p>
            <a:r>
              <a:rPr lang="en-US" dirty="0" smtClean="0"/>
              <a:t>Ex: Gold (Au), Silver (Ag), Copper (Cu), Sulfur (S), Carbon (C)</a:t>
            </a:r>
          </a:p>
          <a:p>
            <a:pPr lvl="1"/>
            <a:r>
              <a:rPr lang="en-US" dirty="0" smtClean="0"/>
              <a:t>Native forms of carbon are diamond and graphite</a:t>
            </a:r>
          </a:p>
          <a:p>
            <a:pPr lvl="1"/>
            <a:r>
              <a:rPr lang="en-US" dirty="0" smtClean="0"/>
              <a:t>Some form from hydrothermal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152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What is a mineral?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 components of a mineral?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Naturally </a:t>
            </a:r>
            <a:r>
              <a:rPr lang="en-US" dirty="0" smtClean="0"/>
              <a:t>occurring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Solid substance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/>
              <a:t>Inorganic </a:t>
            </a: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/>
              <a:t>Orderly crystalline structure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Definite </a:t>
            </a:r>
            <a:r>
              <a:rPr lang="en-US" dirty="0" smtClean="0"/>
              <a:t>chemical composition</a:t>
            </a:r>
          </a:p>
          <a:p>
            <a:pPr marL="1108710" lvl="2" indent="-514350"/>
            <a:r>
              <a:rPr lang="en-US" dirty="0" smtClean="0"/>
              <a:t>Ex: Quartz </a:t>
            </a:r>
            <a:r>
              <a:rPr lang="en-US" dirty="0" smtClean="0">
                <a:sym typeface="Wingdings"/>
              </a:rPr>
              <a:t> SiO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(silicon &amp; oxygen)</a:t>
            </a:r>
          </a:p>
          <a:p>
            <a:pPr marL="594360" lvl="2" indent="0">
              <a:buNone/>
            </a:pPr>
            <a:endParaRPr lang="en-US" dirty="0" smtClean="0">
              <a:sym typeface="Wingdings"/>
            </a:endParaRPr>
          </a:p>
          <a:p>
            <a:pPr marL="577850" indent="-514350"/>
            <a:r>
              <a:rPr lang="en-US" dirty="0"/>
              <a:t> </a:t>
            </a:r>
            <a:r>
              <a:rPr lang="en-US" u="sng" dirty="0" smtClean="0"/>
              <a:t>ALL</a:t>
            </a:r>
            <a:r>
              <a:rPr lang="en-US" dirty="0" smtClean="0"/>
              <a:t> </a:t>
            </a:r>
            <a:r>
              <a:rPr lang="en-US" dirty="0"/>
              <a:t>rocks are </a:t>
            </a:r>
            <a:r>
              <a:rPr lang="en-US" u="sng" dirty="0" smtClean="0"/>
              <a:t>COMPOSED</a:t>
            </a:r>
            <a:r>
              <a:rPr lang="en-US" dirty="0" smtClean="0"/>
              <a:t> of </a:t>
            </a:r>
            <a:r>
              <a:rPr lang="en-US" dirty="0"/>
              <a:t>minerals</a:t>
            </a:r>
          </a:p>
          <a:p>
            <a:pPr marL="63500" indent="0">
              <a:buNone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77316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ww.discovery-carhire.com.au/images/gallery/cav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467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239000" cy="1127760"/>
          </a:xfrm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1. Naturally Occurring</a:t>
            </a:r>
            <a:endParaRPr lang="en-US" sz="5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098898"/>
            <a:ext cx="7239000" cy="1828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latin typeface="Rockwell" charset="0"/>
              </a:rPr>
              <a:t>Minerals are formed by </a:t>
            </a:r>
            <a:r>
              <a:rPr lang="en-US" sz="2400" b="1" u="sng" dirty="0">
                <a:solidFill>
                  <a:srgbClr val="FF6600"/>
                </a:solidFill>
                <a:latin typeface="Rockwell" charset="0"/>
              </a:rPr>
              <a:t>natural</a:t>
            </a:r>
            <a:r>
              <a:rPr lang="en-US" sz="2400" b="1" dirty="0">
                <a:latin typeface="Rockwell" charset="0"/>
              </a:rPr>
              <a:t>, geologic processes </a:t>
            </a:r>
          </a:p>
          <a:p>
            <a:pPr eaLnBrk="1" hangingPunct="1"/>
            <a:endParaRPr lang="en-US" sz="300" b="1" dirty="0">
              <a:latin typeface="Rockwell" charset="0"/>
            </a:endParaRPr>
          </a:p>
          <a:p>
            <a:pPr eaLnBrk="1" hangingPunct="1"/>
            <a:r>
              <a:rPr lang="en-US" sz="2400" b="1" dirty="0">
                <a:latin typeface="Rockwell" charset="0"/>
              </a:rPr>
              <a:t>Must naturally occur in nature, cannot be man-</a:t>
            </a:r>
            <a:r>
              <a:rPr lang="en-US" sz="2400" b="1" dirty="0" smtClean="0">
                <a:latin typeface="Rockwell" charset="0"/>
              </a:rPr>
              <a:t>made</a:t>
            </a:r>
          </a:p>
          <a:p>
            <a:pPr lvl="1"/>
            <a:r>
              <a:rPr lang="en-US" sz="2400" b="1" dirty="0" smtClean="0">
                <a:latin typeface="Rockwell" charset="0"/>
              </a:rPr>
              <a:t>i.e. synthetic gems are not considered minerals.</a:t>
            </a:r>
            <a:endParaRPr lang="en-US" sz="2400" dirty="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2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34" y="241661"/>
            <a:ext cx="8961966" cy="1143000"/>
          </a:xfrm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2 &amp; 3. </a:t>
            </a:r>
            <a:r>
              <a:rPr lang="en-US" sz="4000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Inorganic Solid Substance</a:t>
            </a:r>
            <a:endParaRPr lang="en-US" sz="4000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034" y="1396536"/>
            <a:ext cx="5278967" cy="546146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>
                <a:latin typeface="Rockwell" charset="0"/>
              </a:rPr>
              <a:t>Minerals are a </a:t>
            </a:r>
            <a:r>
              <a:rPr lang="en-US" sz="2800" u="sng" dirty="0">
                <a:latin typeface="Rockwell" charset="0"/>
              </a:rPr>
              <a:t>solid</a:t>
            </a:r>
            <a:r>
              <a:rPr lang="en-US" sz="2800" dirty="0">
                <a:latin typeface="Rockwell" charset="0"/>
              </a:rPr>
              <a:t>…</a:t>
            </a:r>
            <a:r>
              <a:rPr lang="en-US" sz="2800" dirty="0" smtClean="0">
                <a:latin typeface="Rockwell" charset="0"/>
              </a:rPr>
              <a:t>.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latin typeface="Rockwell" charset="0"/>
              </a:rPr>
              <a:t>   not </a:t>
            </a:r>
            <a:r>
              <a:rPr lang="en-US" sz="2800" dirty="0">
                <a:latin typeface="Rockwell" charset="0"/>
              </a:rPr>
              <a:t>a liquid…not a gas</a:t>
            </a:r>
            <a:r>
              <a:rPr lang="en-US" sz="2800" dirty="0" smtClean="0">
                <a:latin typeface="Rockwell" charset="0"/>
              </a:rPr>
              <a:t>.</a:t>
            </a:r>
          </a:p>
          <a:p>
            <a:pPr lvl="1"/>
            <a:r>
              <a:rPr lang="en-US" sz="2400" dirty="0">
                <a:latin typeface="Rockwell" charset="0"/>
              </a:rPr>
              <a:t>w</a:t>
            </a:r>
            <a:r>
              <a:rPr lang="en-US" sz="2400" dirty="0" smtClean="0">
                <a:latin typeface="Rockwell" charset="0"/>
              </a:rPr>
              <a:t>ithin temperature </a:t>
            </a:r>
          </a:p>
          <a:p>
            <a:pPr marL="411480" lvl="1" indent="0">
              <a:buNone/>
            </a:pPr>
            <a:r>
              <a:rPr lang="en-US" sz="2400" dirty="0">
                <a:latin typeface="Rockwell" charset="0"/>
              </a:rPr>
              <a:t> </a:t>
            </a:r>
            <a:r>
              <a:rPr lang="en-US" sz="2400" dirty="0" smtClean="0">
                <a:latin typeface="Rockwell" charset="0"/>
              </a:rPr>
              <a:t>  ranges that are normal for </a:t>
            </a:r>
          </a:p>
          <a:p>
            <a:pPr marL="411480" lvl="1" indent="0">
              <a:buNone/>
            </a:pPr>
            <a:r>
              <a:rPr lang="en-US" sz="2400" dirty="0">
                <a:latin typeface="Rockwell" charset="0"/>
              </a:rPr>
              <a:t> </a:t>
            </a:r>
            <a:r>
              <a:rPr lang="en-US" sz="2400" dirty="0" smtClean="0">
                <a:latin typeface="Rockwell" charset="0"/>
              </a:rPr>
              <a:t>  Earth.</a:t>
            </a:r>
          </a:p>
          <a:p>
            <a:r>
              <a:rPr lang="en-US" sz="2800" dirty="0" smtClean="0">
                <a:latin typeface="Rockwell" charset="0"/>
              </a:rPr>
              <a:t>Inorganic crystalline solids found in nature</a:t>
            </a:r>
          </a:p>
          <a:p>
            <a:pPr lvl="1"/>
            <a:r>
              <a:rPr lang="en-US" sz="2200" dirty="0" smtClean="0">
                <a:latin typeface="Rockwell" charset="0"/>
              </a:rPr>
              <a:t>Table salt is a mineral </a:t>
            </a:r>
            <a:r>
              <a:rPr lang="en-US" sz="2200" dirty="0" smtClean="0">
                <a:latin typeface="Rockwell" charset="0"/>
                <a:sym typeface="Wingdings"/>
              </a:rPr>
              <a:t> inorganic</a:t>
            </a:r>
            <a:endParaRPr lang="en-US" sz="2200" dirty="0" smtClean="0">
              <a:latin typeface="Rockwell" charset="0"/>
            </a:endParaRPr>
          </a:p>
          <a:p>
            <a:pPr lvl="1"/>
            <a:r>
              <a:rPr lang="en-US" sz="2200" dirty="0" smtClean="0">
                <a:latin typeface="Rockwell" charset="0"/>
              </a:rPr>
              <a:t>Sugar is not mineral </a:t>
            </a:r>
            <a:r>
              <a:rPr lang="en-US" sz="2200" dirty="0" smtClean="0">
                <a:latin typeface="Rockwell" charset="0"/>
                <a:sym typeface="Wingdings"/>
              </a:rPr>
              <a:t> organic</a:t>
            </a:r>
          </a:p>
          <a:p>
            <a:pPr lvl="1"/>
            <a:r>
              <a:rPr lang="en-US" sz="2200" u="sng" dirty="0" smtClean="0">
                <a:latin typeface="Rockwell" charset="0"/>
              </a:rPr>
              <a:t>Exception</a:t>
            </a:r>
            <a:r>
              <a:rPr lang="en-US" sz="2200" dirty="0" smtClean="0">
                <a:latin typeface="Rockwell" charset="0"/>
              </a:rPr>
              <a:t>: </a:t>
            </a:r>
            <a:r>
              <a:rPr lang="en-US" sz="2200" dirty="0" smtClean="0">
                <a:solidFill>
                  <a:srgbClr val="FFFFFF"/>
                </a:solidFill>
              </a:rPr>
              <a:t>many </a:t>
            </a:r>
            <a:r>
              <a:rPr lang="en-US" sz="2200" dirty="0">
                <a:solidFill>
                  <a:srgbClr val="FFFFFF"/>
                </a:solidFill>
              </a:rPr>
              <a:t>marine animals secrete inorganic </a:t>
            </a:r>
            <a:r>
              <a:rPr lang="en-US" sz="2200" dirty="0" smtClean="0">
                <a:solidFill>
                  <a:srgbClr val="FFFFFF"/>
                </a:solidFill>
              </a:rPr>
              <a:t>compounds</a:t>
            </a:r>
            <a:endParaRPr lang="en-US" sz="2200" dirty="0">
              <a:solidFill>
                <a:srgbClr val="FFFFFF"/>
              </a:solidFill>
            </a:endParaRPr>
          </a:p>
          <a:p>
            <a:pPr lvl="2"/>
            <a:r>
              <a:rPr lang="en-US" sz="1900" dirty="0" smtClean="0">
                <a:solidFill>
                  <a:srgbClr val="FFFFFF"/>
                </a:solidFill>
              </a:rPr>
              <a:t> calcium </a:t>
            </a:r>
            <a:r>
              <a:rPr lang="en-US" sz="1900" b="1" u="sng" dirty="0" smtClean="0">
                <a:solidFill>
                  <a:srgbClr val="FFFFFF"/>
                </a:solidFill>
              </a:rPr>
              <a:t>carbonate</a:t>
            </a:r>
            <a:r>
              <a:rPr lang="en-US" sz="1900" dirty="0" smtClean="0">
                <a:solidFill>
                  <a:srgbClr val="FFFFFF"/>
                </a:solidFill>
                <a:sym typeface="Wingdings"/>
              </a:rPr>
              <a:t> </a:t>
            </a:r>
            <a:r>
              <a:rPr lang="en-US" sz="1900" dirty="0" smtClean="0">
                <a:solidFill>
                  <a:srgbClr val="FFFFFF"/>
                </a:solidFill>
              </a:rPr>
              <a:t>minerals </a:t>
            </a:r>
            <a:r>
              <a:rPr lang="en-US" sz="1900" dirty="0">
                <a:solidFill>
                  <a:srgbClr val="FFFFFF"/>
                </a:solidFill>
              </a:rPr>
              <a:t>(coral </a:t>
            </a:r>
            <a:r>
              <a:rPr lang="en-US" sz="1900" dirty="0" smtClean="0">
                <a:solidFill>
                  <a:srgbClr val="FFFFFF"/>
                </a:solidFill>
              </a:rPr>
              <a:t>reefs and in shells)</a:t>
            </a:r>
            <a:endParaRPr lang="en-US" sz="1900" dirty="0">
              <a:solidFill>
                <a:srgbClr val="FFFFFF"/>
              </a:solidFill>
            </a:endParaRPr>
          </a:p>
          <a:p>
            <a:pPr lvl="2"/>
            <a:endParaRPr lang="en-US" sz="1900" dirty="0" smtClean="0">
              <a:latin typeface="Rockwell" charset="0"/>
            </a:endParaRPr>
          </a:p>
          <a:p>
            <a:pPr marL="0" indent="0" eaLnBrk="1" hangingPunct="1">
              <a:buNone/>
            </a:pPr>
            <a:endParaRPr lang="en-US" dirty="0">
              <a:latin typeface="Rockwel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1" y="1396535"/>
            <a:ext cx="3331633" cy="505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9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82000" cy="838200"/>
          </a:xfrm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4800" dirty="0"/>
              <a:t>4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. 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Crystalline 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S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tructure</a:t>
            </a:r>
            <a:endParaRPr lang="en-US" sz="4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147230"/>
            <a:ext cx="8186671" cy="132977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>
                <a:ea typeface="+mn-ea"/>
                <a:cs typeface="+mn-cs"/>
              </a:rPr>
              <a:t>A</a:t>
            </a:r>
            <a:r>
              <a:rPr lang="en-US" dirty="0" smtClean="0">
                <a:ea typeface="+mn-ea"/>
                <a:cs typeface="+mn-cs"/>
              </a:rPr>
              <a:t>toms are arranged in an </a:t>
            </a:r>
            <a:r>
              <a:rPr lang="en-US" u="sng" dirty="0" smtClean="0">
                <a:ea typeface="+mn-ea"/>
                <a:cs typeface="+mn-cs"/>
              </a:rPr>
              <a:t>orderly</a:t>
            </a:r>
            <a:r>
              <a:rPr lang="en-US" dirty="0" smtClean="0">
                <a:ea typeface="+mn-ea"/>
                <a:cs typeface="+mn-cs"/>
              </a:rPr>
              <a:t>, repetitive structure (crystal lattice)</a:t>
            </a:r>
          </a:p>
          <a:p>
            <a:pPr lvl="1">
              <a:spcBef>
                <a:spcPts val="0"/>
              </a:spcBef>
              <a:buFont typeface="Wingdings 2"/>
              <a:buChar char=""/>
              <a:defRPr/>
            </a:pPr>
            <a:r>
              <a:rPr lang="en-US" dirty="0" smtClean="0"/>
              <a:t>Ex: gemstone opal isn’t a mineral</a:t>
            </a:r>
            <a:r>
              <a:rPr lang="en-US" dirty="0" smtClean="0">
                <a:sym typeface="Wingdings"/>
              </a:rPr>
              <a:t> has the same elements as quartz (mineral) but NO orderly internal structure</a:t>
            </a:r>
            <a:endParaRPr lang="en-US" dirty="0">
              <a:ea typeface="+mn-ea"/>
              <a:cs typeface="+mn-cs"/>
            </a:endParaRPr>
          </a:p>
        </p:txBody>
      </p:sp>
      <p:pic>
        <p:nvPicPr>
          <p:cNvPr id="6145" name="Picture 1" descr="C:\Users\Gina\Documents\Downloads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431" y="1524000"/>
            <a:ext cx="7176783" cy="362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90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762000"/>
          </a:xfrm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4800" dirty="0"/>
              <a:t>5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. 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Chemical 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C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omposition</a:t>
            </a:r>
            <a:endParaRPr lang="en-US" sz="4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52999"/>
            <a:ext cx="7239000" cy="1478295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>
                <a:ea typeface="+mn-ea"/>
                <a:cs typeface="+mn-cs"/>
              </a:rPr>
              <a:t>A mineral has a </a:t>
            </a:r>
            <a:r>
              <a:rPr lang="en-US" u="sng" dirty="0" smtClean="0">
                <a:ea typeface="+mn-ea"/>
                <a:cs typeface="+mn-cs"/>
              </a:rPr>
              <a:t>chemical composition </a:t>
            </a:r>
            <a:r>
              <a:rPr lang="en-US" dirty="0" smtClean="0">
                <a:ea typeface="+mn-ea"/>
                <a:cs typeface="+mn-cs"/>
              </a:rPr>
              <a:t>defined by a chemical formula </a:t>
            </a:r>
          </a:p>
          <a:p>
            <a:pPr lvl="1">
              <a:spcBef>
                <a:spcPts val="0"/>
              </a:spcBef>
              <a:buFont typeface="Wingdings 2"/>
              <a:buChar char=""/>
              <a:defRPr/>
            </a:pPr>
            <a:r>
              <a:rPr lang="en-US" dirty="0" smtClean="0"/>
              <a:t>Compounds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m</a:t>
            </a:r>
            <a:r>
              <a:rPr lang="en-US" dirty="0" smtClean="0"/>
              <a:t>ade of 2+ elements</a:t>
            </a:r>
          </a:p>
          <a:p>
            <a:pPr lvl="2">
              <a:spcBef>
                <a:spcPts val="0"/>
              </a:spcBef>
              <a:buFont typeface="Wingdings 2"/>
              <a:buChar char=""/>
              <a:defRPr/>
            </a:pPr>
            <a:r>
              <a:rPr lang="en-US" dirty="0" smtClean="0"/>
              <a:t>Exceptions: gold &amp; silver </a:t>
            </a:r>
            <a:r>
              <a:rPr lang="en-US" dirty="0" smtClean="0">
                <a:sym typeface="Wingdings"/>
              </a:rPr>
              <a:t> 1 element (native form)</a:t>
            </a:r>
            <a:endParaRPr lang="en-US" dirty="0">
              <a:ea typeface="+mn-ea"/>
              <a:cs typeface="+mn-cs"/>
            </a:endParaRPr>
          </a:p>
        </p:txBody>
      </p:sp>
      <p:pic>
        <p:nvPicPr>
          <p:cNvPr id="18434" name="Picture 2" descr="http://www.minerals.net/MineralImages/pyrite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76400"/>
            <a:ext cx="24987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Pyrite Crystal Mass from Huanzala Mine, Huanuco Province, Pe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41052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400" y="2895600"/>
            <a:ext cx="12192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 smtClean="0">
                <a:latin typeface="+mn-lt"/>
              </a:rPr>
              <a:t>Pyrite</a:t>
            </a:r>
          </a:p>
          <a:p>
            <a:pPr algn="ctr"/>
            <a:r>
              <a:rPr lang="en-US" sz="2800" dirty="0" smtClean="0">
                <a:latin typeface="+mn-lt"/>
              </a:rPr>
              <a:t>“Fools Gold”</a:t>
            </a:r>
          </a:p>
          <a:p>
            <a:pPr algn="ctr"/>
            <a:r>
              <a:rPr lang="en-US" sz="2800" dirty="0" smtClean="0">
                <a:latin typeface="+mn-lt"/>
              </a:rPr>
              <a:t>FeS</a:t>
            </a:r>
            <a:r>
              <a:rPr lang="en-US" sz="2800" baseline="-25000" dirty="0" smtClean="0">
                <a:latin typeface="+mn-lt"/>
              </a:rPr>
              <a:t>2</a:t>
            </a:r>
            <a:endParaRPr lang="en-US" sz="28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7082" y="3449886"/>
            <a:ext cx="70223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806016"/>
      </p:ext>
    </p:extLst>
  </p:cSld>
  <p:clrMapOvr>
    <a:masterClrMapping/>
  </p:clrMapOvr>
  <p:transition xmlns:p14="http://schemas.microsoft.com/office/powerpoint/2010/main" spd="med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Minerals Form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6220293" cy="4526280"/>
          </a:xfrm>
        </p:spPr>
        <p:txBody>
          <a:bodyPr/>
          <a:lstStyle/>
          <a:p>
            <a:r>
              <a:rPr lang="en-US" dirty="0" smtClean="0"/>
              <a:t>4 major processes by which minerals form: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Crystallization from magma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Precipitation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Changes in pressure and temperature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Formation from hydrothermal solutions</a:t>
            </a:r>
            <a:endParaRPr lang="en-US" dirty="0"/>
          </a:p>
          <a:p>
            <a:pPr marL="6350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307" y="2334929"/>
            <a:ext cx="2802344" cy="383758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02300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Crystallization from Magma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601" r="-597"/>
          <a:stretch/>
        </p:blipFill>
        <p:spPr>
          <a:xfrm>
            <a:off x="4625856" y="1646237"/>
            <a:ext cx="4060944" cy="4526280"/>
          </a:xfrm>
          <a:ln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3527" y="1829051"/>
            <a:ext cx="389179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Magma = molten rock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Magma cools</a:t>
            </a:r>
            <a:r>
              <a:rPr lang="en-US" sz="2400" dirty="0" smtClean="0">
                <a:sym typeface="Wingdings"/>
              </a:rPr>
              <a:t> elements combine to form minerals</a:t>
            </a:r>
          </a:p>
          <a:p>
            <a:pPr marL="1200150" lvl="2" indent="-285750">
              <a:buFont typeface="Arial"/>
              <a:buChar char="•"/>
            </a:pPr>
            <a:r>
              <a:rPr lang="en-US" sz="2400" dirty="0" smtClean="0">
                <a:sym typeface="Wingdings"/>
              </a:rPr>
              <a:t>Ex: quartz &amp; feldspar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ym typeface="Wingdings"/>
              </a:rPr>
              <a:t>First to crystallize ones rich in iron, calcium, and magnesium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Each mineral begins to crystallize at a different temperature</a:t>
            </a:r>
          </a:p>
          <a:p>
            <a:pPr marL="742950" lvl="1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6043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Precipitation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6536"/>
            <a:ext cx="8229600" cy="4526280"/>
          </a:xfrm>
        </p:spPr>
        <p:txBody>
          <a:bodyPr/>
          <a:lstStyle/>
          <a:p>
            <a:r>
              <a:rPr lang="en-US" dirty="0" smtClean="0"/>
              <a:t>All water in Earth’s lakes, rivers, oceans etc. contain dissolved substances</a:t>
            </a:r>
          </a:p>
          <a:p>
            <a:pPr lvl="1"/>
            <a:r>
              <a:rPr lang="en-US" dirty="0" smtClean="0"/>
              <a:t>Water evaporates </a:t>
            </a:r>
            <a:r>
              <a:rPr lang="en-US" dirty="0" smtClean="0">
                <a:sym typeface="Wingdings"/>
              </a:rPr>
              <a:t> dissolved substances react to form minerals</a:t>
            </a:r>
          </a:p>
          <a:p>
            <a:pPr lvl="1"/>
            <a:r>
              <a:rPr lang="en-US" dirty="0" smtClean="0">
                <a:sym typeface="Wingdings"/>
              </a:rPr>
              <a:t>Change in water temperature  dissolved material precipitates out</a:t>
            </a:r>
          </a:p>
          <a:p>
            <a:pPr lvl="1"/>
            <a:r>
              <a:rPr lang="en-US" dirty="0" smtClean="0">
                <a:sym typeface="Wingdings"/>
              </a:rPr>
              <a:t>Supersaturated</a:t>
            </a:r>
          </a:p>
          <a:p>
            <a:pPr lvl="1"/>
            <a:r>
              <a:rPr lang="en-US" dirty="0" smtClean="0">
                <a:sym typeface="Wingdings"/>
              </a:rPr>
              <a:t>Ex: limestone caves, </a:t>
            </a:r>
          </a:p>
          <a:p>
            <a:pPr marL="411480" lvl="1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Great Salt Lake, </a:t>
            </a:r>
            <a:r>
              <a:rPr lang="en-US" dirty="0">
                <a:sym typeface="Wingdings"/>
              </a:rPr>
              <a:t>U</a:t>
            </a:r>
            <a:r>
              <a:rPr lang="en-US" dirty="0" smtClean="0">
                <a:sym typeface="Wingdings"/>
              </a:rPr>
              <a:t>tah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58" y="5465988"/>
            <a:ext cx="2311040" cy="125342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189" y="4021935"/>
            <a:ext cx="4005419" cy="273778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80871" y="5465988"/>
            <a:ext cx="22941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Mono Lake, CA limestone towers (calcite) formed underwater from calcium rich springs </a:t>
            </a:r>
            <a:r>
              <a:rPr lang="en-US" sz="1200" dirty="0" smtClean="0">
                <a:sym typeface="Wingdings"/>
              </a:rPr>
              <a:t> exposed as sea level drops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22676" y="6477485"/>
            <a:ext cx="16523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846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</TotalTime>
  <Words>858</Words>
  <Application>Microsoft Macintosh PowerPoint</Application>
  <PresentationFormat>On-screen Show (4:3)</PresentationFormat>
  <Paragraphs>145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Foundry</vt:lpstr>
      <vt:lpstr>Chapter 2  Section 2</vt:lpstr>
      <vt:lpstr>What is a mineral?</vt:lpstr>
      <vt:lpstr>1. Naturally Occurring</vt:lpstr>
      <vt:lpstr>2 &amp; 3. Inorganic Solid Substance</vt:lpstr>
      <vt:lpstr>4. Crystalline Structure</vt:lpstr>
      <vt:lpstr>5. Chemical Composition</vt:lpstr>
      <vt:lpstr>How Minerals Form</vt:lpstr>
      <vt:lpstr>Crystallization from Magma</vt:lpstr>
      <vt:lpstr>Precipitation</vt:lpstr>
      <vt:lpstr>Pressure &amp; Temperature</vt:lpstr>
      <vt:lpstr>Hydrothermal Solutions</vt:lpstr>
      <vt:lpstr>Mineral Groups</vt:lpstr>
      <vt:lpstr>Silicate Structure</vt:lpstr>
      <vt:lpstr>Silicate Formation</vt:lpstr>
      <vt:lpstr>Carbonates</vt:lpstr>
      <vt:lpstr>Oxides</vt:lpstr>
      <vt:lpstr>Sulfates and Sulfides</vt:lpstr>
      <vt:lpstr>Halides</vt:lpstr>
      <vt:lpstr>Native Elements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Section 2</dc:title>
  <dc:creator>Jillian Boisse</dc:creator>
  <cp:lastModifiedBy>Jillian Boisse</cp:lastModifiedBy>
  <cp:revision>16</cp:revision>
  <dcterms:created xsi:type="dcterms:W3CDTF">2013-09-17T02:35:33Z</dcterms:created>
  <dcterms:modified xsi:type="dcterms:W3CDTF">2013-09-26T17:34:17Z</dcterms:modified>
</cp:coreProperties>
</file>